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9" r:id="rId4"/>
    <p:sldId id="261" r:id="rId5"/>
    <p:sldId id="263" r:id="rId6"/>
    <p:sldId id="262" r:id="rId7"/>
    <p:sldId id="264" r:id="rId8"/>
    <p:sldId id="267" r:id="rId9"/>
    <p:sldId id="266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4C4-6B25-C375-38B3-5C1F8F0C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79033-8997-99B3-E88E-D3CEE73C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73206-0A96-403A-61D4-B91153CB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986C-779E-ED1A-76F2-FD378A09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F8ED-1894-02E7-0FA0-E7DE9B30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F52-CD67-64AE-2D46-44B01663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069A3-A000-C17C-6609-DE6666C5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DC3-D121-AB86-A9A7-711F899C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12D3-D92E-143B-0CA7-F7283E5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977E-DFD5-043D-917F-3AA022F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F395D-17B0-4996-5246-0996D0F0A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CBE2B-1DE2-77BA-E832-383CB1366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C1AA-7BFE-C87C-A085-D7338094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69BE-7256-BBD2-431C-B3DCA044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55BF-0C82-EBF6-60B3-60542105C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525-6516-D493-9347-1C2655A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2E0-4ADF-62A8-A569-79FAF836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57B6-13BB-FAE1-888E-C823BD42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B5B76-EC1F-2463-8B63-1A74809A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578A-BDD2-F334-E4AB-104976BE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245-1B12-3680-6277-FC9EC6D6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E0E2-D527-167B-50D7-547E3F86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B6E3-AD54-0508-1F18-464FFDB6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F2A6-D7FA-7CAD-DF6C-106AB125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3CEA-A301-C69D-E813-EC9B10C7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E9A5-0A0A-6AC6-441D-D2043D1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BEA-EAAC-0349-B3F9-3BF060E36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5B37-1C84-F317-9457-287D2423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A156D-D680-549B-EA40-56E9D64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619E-0288-C9E3-BD1E-CD67D326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4B070-D297-20AD-DB30-5C8560D2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0C0-F8A9-7F4A-0874-F821C443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809D-B29A-7D5E-AF87-2EE4FC6D5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41AE-8C39-683A-3414-ECDE25E5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7DBF-3A82-D2F7-9C22-61CC570F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E2A2E-D9C3-42E4-4270-553AAE21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05755-016A-D3ED-30E2-AA002145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4671A-CE64-10D9-FFE4-712793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2AEB7-177D-78D4-378E-E88834D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C70B-5246-F92F-E9D0-AC7CBCF1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44CF7-A569-AE55-00DF-B3B259C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76D27-72B1-18B4-5273-72B61BD7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DD730-97FB-15CE-0466-73D4AC0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2AC97-6CBB-B8C6-618D-D2DD3D40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D89-14C1-5893-B8A1-EF15DA88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DCC2E-1FCA-A275-58AC-7CA078C2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61A-252B-F60C-FD57-80D29908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5581-D791-8ACE-889B-A91555C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6234D-EC2F-7C1F-D2EA-A939EB15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DD210-CCAF-AAB2-03F2-12F90AD5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52BD2-DA5D-078A-5088-825B34BF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3DCB-E22E-CDA1-EB92-8C078C4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4A99-2421-DCB8-49E4-A0AD2C69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92BD5-E795-6BA8-20FC-72E28917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731F1-61B6-9C25-1084-ED1ED7CFF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51C3-0562-6122-51E7-BCFC3021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063FB-5E1B-A73B-7E18-D25B5505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C885-D7DA-138A-565A-E3B3149F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DD8F3-6D3E-5FB9-5161-BC23C5E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0CF6-36A8-29A0-721E-D9869FF0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4123B-E885-F873-BBC4-465D7F8E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2ECF-4EC5-4F6F-92F2-C9C58BEB3FE8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3C03-559F-90AC-0C25-141B074F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977-5DA9-A57B-119B-F3280CF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D9DA-382E-3F49-9A16-F5642CAC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1745"/>
            <a:ext cx="9144000" cy="6400801"/>
          </a:xfrm>
        </p:spPr>
        <p:txBody>
          <a:bodyPr>
            <a:normAutofit/>
          </a:bodyPr>
          <a:lstStyle/>
          <a:p>
            <a:r>
              <a:rPr lang="en-US" dirty="0"/>
              <a:t>Lecture 25</a:t>
            </a:r>
            <a:br>
              <a:rPr lang="en-US" dirty="0"/>
            </a:br>
            <a:r>
              <a:rPr lang="en-US" dirty="0"/>
              <a:t>The Sign Test</a:t>
            </a:r>
            <a:br>
              <a:rPr lang="en-US" dirty="0"/>
            </a:br>
            <a:r>
              <a:rPr lang="en-US" dirty="0"/>
              <a:t>Tests for two groups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5482-7670-C395-C2CE-8196869EA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18350F-EBF5-34AD-8D84-EAF92EB3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995" y="1898654"/>
            <a:ext cx="4702349" cy="279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2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97A6-0913-E488-DEB6-09E2FE9E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The Sign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9E803-AD02-29DB-EF2F-770666489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764" y="158548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many states, the title of “Chess Master – X” is given to the students in grade X who rank in the States top 15 chess players in that grade. The 8</a:t>
            </a:r>
            <a:r>
              <a:rPr lang="en-US" baseline="30000" dirty="0"/>
              <a:t>th</a:t>
            </a:r>
            <a:r>
              <a:rPr lang="en-US" dirty="0"/>
              <a:t> grade Chess Masters from New York and Los Angeles play in the U.S Championship. The wins (1), losses (-1), and ties (0) from 15 games appear below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1B9FC0-D7C9-6A59-F921-FC83635E8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97362"/>
              </p:ext>
            </p:extLst>
          </p:nvPr>
        </p:nvGraphicFramePr>
        <p:xfrm>
          <a:off x="923636" y="4469629"/>
          <a:ext cx="9956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>
                  <a:extLst>
                    <a:ext uri="{9D8B030D-6E8A-4147-A177-3AD203B41FA5}">
                      <a16:colId xmlns:a16="http://schemas.microsoft.com/office/drawing/2014/main" val="168948798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3885716954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398102246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365990332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543721038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3070316635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3618528436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921575105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565780583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3742583906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71155650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920083668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2375974874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3141043684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4087587462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3435429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773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32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6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622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69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7ABB-1664-1144-1A5D-DDDF28505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vs Dependent Samples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2C949-8DE5-6177-96D2-7E024F7A9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036" y="1825625"/>
            <a:ext cx="11720946" cy="48522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Often, we are interested in comparing two groups in statistical inference.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Comparing the proportion of registered Democrats who are in favor expanding Medicare to the proportion of Republicans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Comparing the water quality in two different rivers to assess which one has lower levels of pollution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Most comparisons of two groups use independent samples</a:t>
            </a:r>
          </a:p>
          <a:p>
            <a:endParaRPr lang="en-US" b="1" dirty="0"/>
          </a:p>
          <a:p>
            <a:r>
              <a:rPr lang="en-US" b="1" dirty="0"/>
              <a:t>Independent samples</a:t>
            </a:r>
            <a:r>
              <a:rPr lang="en-US" dirty="0"/>
              <a:t> – when the observations in one sample are independent (have no statistical association) of the observations in the other sample – </a:t>
            </a:r>
            <a:r>
              <a:rPr lang="en-US" u="sng" dirty="0"/>
              <a:t>experiments that use randomization to allocate subjects to treatment groups result in independent samples</a:t>
            </a:r>
            <a:r>
              <a:rPr lang="en-US" dirty="0"/>
              <a:t>!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Dependent samples </a:t>
            </a:r>
            <a:r>
              <a:rPr lang="en-US" dirty="0"/>
              <a:t>– when the observations in one sample are associated with the observations in another sample – this can result when the same subjects are used for each sample such as matched pair designs</a:t>
            </a:r>
          </a:p>
          <a:p>
            <a:pPr marL="457200" lvl="1" indent="0">
              <a:buNone/>
            </a:pPr>
            <a:r>
              <a:rPr lang="en-US" dirty="0"/>
              <a:t>A more technical definition is that the distribution of an observation in one sample would depend on the value of an observation in the other sample</a:t>
            </a:r>
          </a:p>
        </p:txBody>
      </p:sp>
    </p:spTree>
    <p:extLst>
      <p:ext uri="{BB962C8B-B14F-4D97-AF65-F5344CB8AC3E}">
        <p14:creationId xmlns:p14="http://schemas.microsoft.com/office/powerpoint/2010/main" val="410461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B042F-CE1A-B768-BAC5-A58992E47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two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8BF7-8D56-7548-40B9-1A16BAB51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comparison of two groups is a type of </a:t>
            </a:r>
            <a:r>
              <a:rPr lang="en-US" b="1" dirty="0"/>
              <a:t>bivariate analysis</a:t>
            </a:r>
            <a:r>
              <a:rPr lang="en-US" dirty="0"/>
              <a:t> a statistical analysis which</a:t>
            </a:r>
            <a:r>
              <a:rPr lang="en-US" b="1" dirty="0"/>
              <a:t> </a:t>
            </a:r>
            <a:r>
              <a:rPr lang="en-US" dirty="0"/>
              <a:t>consists of two variables: the </a:t>
            </a:r>
            <a:r>
              <a:rPr lang="en-US" b="1" dirty="0"/>
              <a:t>response variable</a:t>
            </a:r>
            <a:r>
              <a:rPr lang="en-US" dirty="0"/>
              <a:t> and the </a:t>
            </a:r>
            <a:r>
              <a:rPr lang="en-US" b="1" dirty="0"/>
              <a:t>explanatory variable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The explanatory variable </a:t>
            </a:r>
            <a:r>
              <a:rPr lang="en-US" dirty="0"/>
              <a:t>– defines two groups being compared</a:t>
            </a:r>
          </a:p>
          <a:p>
            <a:endParaRPr lang="en-US" b="1" dirty="0"/>
          </a:p>
          <a:p>
            <a:r>
              <a:rPr lang="en-US" b="1" dirty="0"/>
              <a:t>The response variable</a:t>
            </a:r>
            <a:r>
              <a:rPr lang="en-US" dirty="0"/>
              <a:t> – the variable which consists of the measured outcomes from each group.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Example: A study compares female and male college students on the proportion who say they have participated in binge drinking. </a:t>
            </a:r>
          </a:p>
          <a:p>
            <a:pPr marL="457200" lvl="1" indent="0">
              <a:buNone/>
            </a:pPr>
            <a:r>
              <a:rPr lang="en-US" dirty="0"/>
              <a:t>What is the response variable? What is the explanatory variable?</a:t>
            </a:r>
          </a:p>
        </p:txBody>
      </p:sp>
    </p:spTree>
    <p:extLst>
      <p:ext uri="{BB962C8B-B14F-4D97-AF65-F5344CB8AC3E}">
        <p14:creationId xmlns:p14="http://schemas.microsoft.com/office/powerpoint/2010/main" val="379025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5482-7670-C395-C2CE-8196869EA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Attacks and Aspirin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66B38-4D39-A84E-3162-823F0BC62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75036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large-scale randomized experiment investigated the effect of regular aspirin use on myocardial infarctions (i.e., heart attacks).</a:t>
            </a:r>
          </a:p>
          <a:p>
            <a:r>
              <a:rPr lang="en-US" dirty="0"/>
              <a:t>What is the response and explanatory variable?</a:t>
            </a:r>
          </a:p>
          <a:p>
            <a:endParaRPr lang="en-US" dirty="0"/>
          </a:p>
          <a:p>
            <a:r>
              <a:rPr lang="en-US" dirty="0"/>
              <a:t>Are these samples independent or dependent?</a:t>
            </a:r>
          </a:p>
          <a:p>
            <a:endParaRPr lang="en-US" dirty="0"/>
          </a:p>
          <a:p>
            <a:r>
              <a:rPr lang="en-US" dirty="0"/>
              <a:t>What is one question we may be interested in testing 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18350F-EBF5-34AD-8D84-EAF92EB3E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6995" y="3265636"/>
            <a:ext cx="4702349" cy="279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06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2B196-C492-C7AD-4682-99B52915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two population proportions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F94229-AD51-EF7A-B88A-BC0E05D1D4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can construct a test statistic which compares the population proportion between two groups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What do we know about the sample distribution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pPr marL="457200" lvl="1" indent="0">
                  <a:buNone/>
                </a:pPr>
                <a:r>
                  <a:rPr lang="en-US" dirty="0"/>
                  <a:t>The mean of the sampling distribution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b="0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The standard deviation of the sampling distribution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assuming independent samples. Why? Because the variance of the sum or difference of two independent random variables is equal to the sum of their variances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F94229-AD51-EF7A-B88A-BC0E05D1D4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87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FD1DB8-32A0-4462-A6EC-C2FB8902669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A confidence interval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97FD1DB8-32A0-4462-A6EC-C2FB890266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A8A20E-0C5E-FBA6-C610-974850ED8E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Recall the general recipe for a 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point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estimate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margin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error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r>
                  <a:rPr lang="en-US" dirty="0"/>
                  <a:t>where</a:t>
                </a:r>
                <a:endParaRPr lang="en-US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margin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error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standard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score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standard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error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%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Confidence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Interval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given by: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DA8A20E-0C5E-FBA6-C610-974850ED8E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936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EA01D2-C9E7-8FC9-C218-F200FCEAD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062" y="0"/>
            <a:ext cx="9289875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47E183-5E1E-4147-649C-69AFFB08AFCD}"/>
              </a:ext>
            </a:extLst>
          </p:cNvPr>
          <p:cNvSpPr txBox="1"/>
          <p:nvPr/>
        </p:nvSpPr>
        <p:spPr>
          <a:xfrm>
            <a:off x="572655" y="387927"/>
            <a:ext cx="2432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 confidence interval</a:t>
            </a:r>
          </a:p>
        </p:txBody>
      </p:sp>
    </p:spTree>
    <p:extLst>
      <p:ext uri="{BB962C8B-B14F-4D97-AF65-F5344CB8AC3E}">
        <p14:creationId xmlns:p14="http://schemas.microsoft.com/office/powerpoint/2010/main" val="426172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4A5151D-B47A-5F60-6528-27DE5BA37DB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A test statistic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4A5151D-B47A-5F60-6528-27DE5BA37D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868BE1-8B99-DCE0-2B79-3A4A438CF4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Recall the general formula for a test statistic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Test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statistic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point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estimate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hypothesized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value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standard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error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we can construct the following test statistic: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 marL="0" indent="0" algn="ctr">
                  <a:buNone/>
                </a:pPr>
                <a:endParaRPr lang="en-US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: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b>
                                          <m:r>
                                            <a:rPr lang="en-US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dirty="0"/>
                  <a:t> is called the pooled estimate of the common proportion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868BE1-8B99-DCE0-2B79-3A4A438CF4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22" t="-2241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5174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5773</TotalTime>
  <Words>642</Words>
  <Application>Microsoft Office PowerPoint</Application>
  <PresentationFormat>Widescreen</PresentationFormat>
  <Paragraphs>125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Office Theme</vt:lpstr>
      <vt:lpstr>Lecture 25 The Sign Test Tests for two groups </vt:lpstr>
      <vt:lpstr>Example 2: The Sign Test</vt:lpstr>
      <vt:lpstr>Independent vs Dependent Samples</vt:lpstr>
      <vt:lpstr>Comparing two groups</vt:lpstr>
      <vt:lpstr>Heart Attacks and Aspirin</vt:lpstr>
      <vt:lpstr>Comparing two population proportions</vt:lpstr>
      <vt:lpstr>A confidence interval for p_1-p_2 </vt:lpstr>
      <vt:lpstr>PowerPoint Presentation</vt:lpstr>
      <vt:lpstr>A test statistic for p_1-p_2 </vt:lpstr>
      <vt:lpstr>Example: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216</cp:revision>
  <dcterms:created xsi:type="dcterms:W3CDTF">2023-08-21T21:11:45Z</dcterms:created>
  <dcterms:modified xsi:type="dcterms:W3CDTF">2024-04-03T15:47:01Z</dcterms:modified>
</cp:coreProperties>
</file>